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D457EDA-6316-4C58-9B87-BAEC5B9262F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IN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31DCE61-7922-4628-B83C-6E24AEBFCBD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7EDA-6316-4C58-9B87-BAEC5B9262F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CE61-7922-4628-B83C-6E24AEBFCBD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7EDA-6316-4C58-9B87-BAEC5B9262F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CE61-7922-4628-B83C-6E24AEBFCBD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5853-9EDB-4BBA-BA6E-D0DECB2C186A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55A2-28A9-4B38-9821-B5DA5CD26749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E265853-9EDB-4BBA-BA6E-D0DECB2C186A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E4555A2-28A9-4B38-9821-B5DA5CD26749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7EDA-6316-4C58-9B87-BAEC5B9262F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CE61-7922-4628-B83C-6E24AEBFCBD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7EDA-6316-4C58-9B87-BAEC5B9262F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CE61-7922-4628-B83C-6E24AEBFCBD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5853-9EDB-4BBA-BA6E-D0DECB2C186A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55A2-28A9-4B38-9821-B5DA5CD26749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5853-9EDB-4BBA-BA6E-D0DECB2C186A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4555A2-28A9-4B38-9821-B5DA5CD26749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7EDA-6316-4C58-9B87-BAEC5B9262F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CE61-7922-4628-B83C-6E24AEBFCBD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57EDA-6316-4C58-9B87-BAEC5B9262F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DCE61-7922-4628-B83C-6E24AEBFCBD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D457EDA-6316-4C58-9B87-BAEC5B9262FB}" type="datetimeFigureOut">
              <a:rPr lang="en-IN" smtClean="0"/>
              <a:pPr/>
              <a:t>14-03-2014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1DCE61-7922-4628-B83C-6E24AEBFCBD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IT Training (Pilot Batch)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National </a:t>
            </a:r>
            <a:r>
              <a:rPr lang="en-US" dirty="0" err="1" smtClean="0"/>
              <a:t>eGovernance</a:t>
            </a:r>
            <a:r>
              <a:rPr lang="en-US" dirty="0" smtClean="0"/>
              <a:t> Planning (</a:t>
            </a:r>
            <a:r>
              <a:rPr lang="en-US" dirty="0" err="1" smtClean="0"/>
              <a:t>NeGP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096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Model of on-boarding of Departments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4505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5486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mtClean="0"/>
              <a:t>Current architecture  </a:t>
            </a:r>
          </a:p>
          <a:p>
            <a:pPr>
              <a:buFont typeface="Arial" charset="0"/>
              <a:buChar char="•"/>
            </a:pPr>
            <a:r>
              <a:rPr lang="en-US" smtClean="0"/>
              <a:t>Framework for on-boarding </a:t>
            </a:r>
          </a:p>
          <a:p>
            <a:pPr>
              <a:buFont typeface="Arial" charset="0"/>
              <a:buChar char="•"/>
            </a:pPr>
            <a:r>
              <a:rPr lang="en-US" smtClean="0"/>
              <a:t>Single Point of contact </a:t>
            </a:r>
          </a:p>
          <a:p>
            <a:pPr>
              <a:buFont typeface="Arial" charset="0"/>
              <a:buChar char="•"/>
            </a:pPr>
            <a:r>
              <a:rPr lang="en-US" smtClean="0"/>
              <a:t>Current on-boarding models </a:t>
            </a:r>
          </a:p>
          <a:p>
            <a:pPr>
              <a:buFont typeface="Arial" charset="0"/>
              <a:buChar char="•"/>
            </a:pPr>
            <a:r>
              <a:rPr lang="en-US" smtClean="0"/>
              <a:t>Transitions </a:t>
            </a:r>
          </a:p>
          <a:p>
            <a:pPr>
              <a:buFont typeface="Arial" charset="0"/>
              <a:buChar char="•"/>
            </a:pPr>
            <a:r>
              <a:rPr lang="en-US" smtClean="0"/>
              <a:t>Role and Responsibilities of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mtClean="0"/>
              <a:t>Framework for Shared Services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4608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smtClean="0"/>
              <a:t>Overview Of  Framework for Shared Services-NSDG/SSDG-Integrated at State MMPs for joined up services</a:t>
            </a:r>
          </a:p>
          <a:p>
            <a:pPr lvl="1">
              <a:buFont typeface="Wingdings" pitchFamily="2" charset="2"/>
              <a:buChar char="q"/>
            </a:pPr>
            <a:r>
              <a:rPr lang="en-US" smtClean="0"/>
              <a:t>National Service Directory </a:t>
            </a:r>
          </a:p>
          <a:p>
            <a:pPr lvl="1">
              <a:buFont typeface="Wingdings" pitchFamily="2" charset="2"/>
              <a:buChar char="q"/>
            </a:pPr>
            <a:r>
              <a:rPr lang="en-US" smtClean="0"/>
              <a:t>Aadhaar and e-Authentication Services</a:t>
            </a:r>
          </a:p>
          <a:p>
            <a:pPr lvl="1">
              <a:buFont typeface="Wingdings" pitchFamily="2" charset="2"/>
              <a:buChar char="q"/>
            </a:pPr>
            <a:r>
              <a:rPr lang="en-US" smtClean="0"/>
              <a:t>Payment Gateways Services</a:t>
            </a:r>
          </a:p>
          <a:p>
            <a:pPr lvl="1">
              <a:buFont typeface="Wingdings" pitchFamily="2" charset="2"/>
              <a:buChar char="q"/>
            </a:pPr>
            <a:r>
              <a:rPr lang="en-US" smtClean="0"/>
              <a:t>Mobile Service delivery Gateway </a:t>
            </a:r>
          </a:p>
          <a:p>
            <a:pPr lvl="1">
              <a:buFont typeface="Wingdings" pitchFamily="2" charset="2"/>
              <a:buChar char="q"/>
            </a:pPr>
            <a:r>
              <a:rPr lang="en-US" smtClean="0"/>
              <a:t>Language Services</a:t>
            </a:r>
          </a:p>
          <a:p>
            <a:pPr lvl="1">
              <a:buFont typeface="Wingdings" pitchFamily="2" charset="2"/>
              <a:buChar char="q"/>
            </a:pPr>
            <a:r>
              <a:rPr lang="en-US" smtClean="0"/>
              <a:t>Document Repository </a:t>
            </a:r>
          </a:p>
          <a:p>
            <a:pPr lvl="1">
              <a:buFont typeface="Wingdings" pitchFamily="2" charset="2"/>
              <a:buChar char="q"/>
            </a:pPr>
            <a:r>
              <a:rPr lang="en-US" smtClean="0"/>
              <a:t>Open Data Platform</a:t>
            </a:r>
          </a:p>
          <a:p>
            <a:pPr lvl="1">
              <a:buFont typeface="Wingdings" pitchFamily="2" charset="2"/>
              <a:buChar char="q"/>
            </a:pPr>
            <a:r>
              <a:rPr lang="en-US" smtClean="0"/>
              <a:t>e-Gov/Mobile Appstore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0828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b="1" dirty="0" smtClean="0"/>
              <a:t> Cloud Architecture  and Replication Model  and Cloud based services offered to Departments</a:t>
            </a:r>
            <a:endParaRPr lang="en-US" b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47106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1752600"/>
            <a:ext cx="8424936" cy="4700736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lnSpc>
                <a:spcPct val="114000"/>
              </a:lnSpc>
              <a:buFont typeface="Arial" charset="0"/>
              <a:buAutoNum type="arabicParenR"/>
            </a:pPr>
            <a:r>
              <a:rPr lang="en-US" b="1" dirty="0" smtClean="0"/>
              <a:t>Cloud Technology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a) Overview Of Cloud Technology</a:t>
            </a:r>
            <a:br>
              <a:rPr lang="en-US" dirty="0" smtClean="0"/>
            </a:br>
            <a:r>
              <a:rPr lang="en-US" dirty="0" smtClean="0"/>
              <a:t>b) Components of Cloud Technology – </a:t>
            </a:r>
            <a:r>
              <a:rPr lang="en-US" dirty="0" err="1" smtClean="0"/>
              <a:t>SaaS</a:t>
            </a:r>
            <a:r>
              <a:rPr lang="en-US" dirty="0" smtClean="0"/>
              <a:t>, </a:t>
            </a:r>
            <a:r>
              <a:rPr lang="en-US" dirty="0" err="1" smtClean="0"/>
              <a:t>IaaS</a:t>
            </a:r>
            <a:r>
              <a:rPr lang="en-US" dirty="0" smtClean="0"/>
              <a:t>, </a:t>
            </a:r>
            <a:r>
              <a:rPr lang="en-US" dirty="0" err="1" smtClean="0"/>
              <a:t>PaaS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c) Issues and challenges related to data security in cloud technology</a:t>
            </a:r>
          </a:p>
          <a:p>
            <a:pPr marL="457200" indent="-457200">
              <a:lnSpc>
                <a:spcPct val="114000"/>
              </a:lnSpc>
              <a:buFont typeface="Arial" charset="0"/>
              <a:buAutoNum type="arabicParenR"/>
            </a:pPr>
            <a:r>
              <a:rPr lang="en-US" b="1" dirty="0" smtClean="0"/>
              <a:t>Replication Model and </a:t>
            </a:r>
            <a:r>
              <a:rPr lang="en-US" b="1" dirty="0" err="1" smtClean="0"/>
              <a:t>Silverline</a:t>
            </a:r>
            <a:r>
              <a:rPr lang="en-US" dirty="0" smtClean="0"/>
              <a:t> Architecture (Specific for state projects)</a:t>
            </a:r>
            <a:br>
              <a:rPr lang="en-US" dirty="0" smtClean="0"/>
            </a:br>
            <a:r>
              <a:rPr lang="en-US" dirty="0" smtClean="0"/>
              <a:t>a) Overview of Replication Model and </a:t>
            </a:r>
            <a:r>
              <a:rPr lang="en-US" dirty="0" err="1" smtClean="0"/>
              <a:t>Silverline</a:t>
            </a:r>
            <a:r>
              <a:rPr lang="en-US" dirty="0" smtClean="0"/>
              <a:t> Architecture</a:t>
            </a:r>
            <a:br>
              <a:rPr lang="en-US" dirty="0" smtClean="0"/>
            </a:br>
            <a:r>
              <a:rPr lang="en-US" dirty="0" smtClean="0"/>
              <a:t>b) Different types of Replication Models</a:t>
            </a:r>
            <a:br>
              <a:rPr lang="en-US" dirty="0" smtClean="0"/>
            </a:br>
            <a:r>
              <a:rPr lang="en-US" dirty="0" smtClean="0"/>
              <a:t>c) Introduction to Multitenant architecture</a:t>
            </a:r>
            <a:br>
              <a:rPr lang="en-US" dirty="0" smtClean="0"/>
            </a:br>
            <a:r>
              <a:rPr lang="en-US" dirty="0" smtClean="0"/>
              <a:t>d) Deployment Architecture</a:t>
            </a:r>
            <a:br>
              <a:rPr lang="en-US" dirty="0" smtClean="0"/>
            </a:br>
            <a:r>
              <a:rPr lang="en-US" dirty="0" smtClean="0"/>
              <a:t>e) Real case or outcomes-2/3 projects in next 3-6 months time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228600" y="914400"/>
            <a:ext cx="8229600" cy="6096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Cloud Architecture  and Replication Model  and Cloud based services offered to Departments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48130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708920"/>
            <a:ext cx="8229600" cy="331088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dirty="0" smtClean="0"/>
              <a:t>3) Use of Cloud technology in hosting multitenant architecture </a:t>
            </a:r>
          </a:p>
          <a:p>
            <a:pPr>
              <a:buFont typeface="Arial" charset="0"/>
              <a:buNone/>
            </a:pPr>
            <a:r>
              <a:rPr lang="en-US" dirty="0" smtClean="0"/>
              <a:t>4) Adoption of Shared services and Cloud technology in e-District  </a:t>
            </a:r>
          </a:p>
          <a:p>
            <a:pPr>
              <a:buFont typeface="Arial" charset="0"/>
              <a:buNone/>
            </a:pPr>
            <a:r>
              <a:rPr lang="en-US" dirty="0" smtClean="0"/>
              <a:t>5) Common Standards Platform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Standards- Policies and Interoperability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49154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pPr marL="457200" indent="-457200">
              <a:buFont typeface="Arial" charset="0"/>
              <a:buAutoNum type="arabicPeriod"/>
            </a:pPr>
            <a:r>
              <a:rPr lang="en-US" b="1" smtClean="0"/>
              <a:t>Interoperability Framework for e Governance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   a) Standards</a:t>
            </a:r>
            <a:br>
              <a:rPr lang="en-US" smtClean="0"/>
            </a:br>
            <a:r>
              <a:rPr lang="en-US" smtClean="0"/>
              <a:t>    b) Guidelines</a:t>
            </a:r>
            <a:br>
              <a:rPr lang="en-US" smtClean="0"/>
            </a:br>
            <a:r>
              <a:rPr lang="en-US" smtClean="0"/>
              <a:t>    c) Policies </a:t>
            </a:r>
          </a:p>
          <a:p>
            <a:pPr marL="457200" indent="-457200">
              <a:buFont typeface="Arial" charset="0"/>
              <a:buNone/>
            </a:pPr>
            <a:r>
              <a:rPr lang="en-US" b="1" smtClean="0"/>
              <a:t>2. Role of Gateway in Interoperability</a:t>
            </a:r>
            <a:br>
              <a:rPr lang="en-US" b="1" smtClean="0"/>
            </a:br>
            <a:r>
              <a:rPr lang="en-US" b="1" smtClean="0"/>
              <a:t>NSDG/SSDG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      a) Concept </a:t>
            </a:r>
            <a:br>
              <a:rPr lang="en-US" smtClean="0"/>
            </a:br>
            <a:r>
              <a:rPr lang="en-US" smtClean="0"/>
              <a:t>       b) Interoperability Facilitator</a:t>
            </a:r>
            <a:br>
              <a:rPr lang="en-US" smtClean="0"/>
            </a:br>
            <a:r>
              <a:rPr lang="en-US" smtClean="0"/>
              <a:t>       c) Current Status</a:t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/>
          <a:lstStyle/>
          <a:p>
            <a:r>
              <a:rPr lang="en-US" dirty="0" smtClean="0"/>
              <a:t>Cyber Security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50178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84784"/>
            <a:ext cx="7772400" cy="4572000"/>
          </a:xfrm>
        </p:spPr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en-US" smtClean="0"/>
              <a:t>Strategic need for cyber security 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mtClean="0"/>
              <a:t>Risks and vulnerabilities</a:t>
            </a:r>
            <a:br>
              <a:rPr lang="en-US" smtClean="0"/>
            </a:br>
            <a:r>
              <a:rPr lang="en-US" smtClean="0"/>
              <a:t>a. Policy alternatives vis a vis Institutional, technical, CB and legal / financial issues 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mtClean="0"/>
              <a:t>Existing regulatory framework and guidance documents (IT Act, CERTin) 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en-US" smtClean="0"/>
              <a:t>Demo on Hacking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6096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Leveraging Mobiles for delivery of Public services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5120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lnSpcReduction="10000"/>
          </a:bodyPr>
          <a:lstStyle/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dirty="0" smtClean="0"/>
              <a:t>1. Potential of Mobiles to deliver public services 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dirty="0" smtClean="0"/>
              <a:t>2. Policy Framework for Mobile Governance – Walkthrough 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dirty="0" smtClean="0"/>
              <a:t>3. Mobile Service Delivery Gateway (MSDG) - Role and Function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dirty="0" smtClean="0"/>
              <a:t>4. Operational Channels Under MSDG 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dirty="0" smtClean="0"/>
              <a:t>5. Upcoming Channels under MSDG 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dirty="0" smtClean="0"/>
              <a:t>6. Support by </a:t>
            </a:r>
            <a:r>
              <a:rPr lang="en-US" dirty="0" err="1" smtClean="0"/>
              <a:t>DeitY</a:t>
            </a:r>
            <a:r>
              <a:rPr lang="en-US" dirty="0" smtClean="0"/>
              <a:t> to Central and state Depts. for Implementing m-Governance 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dirty="0" smtClean="0"/>
              <a:t>7. Evolution of an ecosystem (with stakeholders from </a:t>
            </a:r>
            <a:r>
              <a:rPr lang="en-US" dirty="0" err="1" smtClean="0"/>
              <a:t>Govt</a:t>
            </a:r>
            <a:r>
              <a:rPr lang="en-US" dirty="0" smtClean="0"/>
              <a:t>, Industry, Citizens) around and to propagate Mobile Governance </a:t>
            </a:r>
          </a:p>
          <a:p>
            <a:pPr>
              <a:lnSpc>
                <a:spcPct val="125000"/>
              </a:lnSpc>
              <a:buFont typeface="Arial" charset="0"/>
              <a:buNone/>
            </a:pPr>
            <a:r>
              <a:rPr lang="en-US" dirty="0" smtClean="0"/>
              <a:t>8. Demo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772400" cy="634082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e-Authentication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52226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dirty="0" smtClean="0"/>
              <a:t>1)      Importance of Authentication of e-services. </a:t>
            </a:r>
          </a:p>
          <a:p>
            <a:pPr>
              <a:buFont typeface="Arial" charset="0"/>
              <a:buNone/>
            </a:pPr>
            <a:r>
              <a:rPr lang="en-US" dirty="0" smtClean="0"/>
              <a:t>2)      Overview and scope of National e-</a:t>
            </a:r>
            <a:r>
              <a:rPr lang="en-US" dirty="0" err="1" smtClean="0"/>
              <a:t>pramaan</a:t>
            </a:r>
            <a:r>
              <a:rPr lang="en-US" dirty="0" smtClean="0"/>
              <a:t> framework. </a:t>
            </a:r>
          </a:p>
          <a:p>
            <a:pPr>
              <a:buFont typeface="Arial" charset="0"/>
              <a:buNone/>
            </a:pPr>
            <a:r>
              <a:rPr lang="en-US" dirty="0" smtClean="0"/>
              <a:t>3)      Overview of e-</a:t>
            </a:r>
            <a:r>
              <a:rPr lang="en-US" dirty="0" err="1" smtClean="0"/>
              <a:t>pramaan</a:t>
            </a:r>
            <a:r>
              <a:rPr lang="en-US" dirty="0" smtClean="0"/>
              <a:t> Sensitivity levels. </a:t>
            </a:r>
          </a:p>
          <a:p>
            <a:pPr>
              <a:buFont typeface="Arial" charset="0"/>
              <a:buNone/>
            </a:pPr>
            <a:r>
              <a:rPr lang="en-US" dirty="0" smtClean="0"/>
              <a:t>4)      e-</a:t>
            </a:r>
            <a:r>
              <a:rPr lang="en-US" dirty="0" err="1" smtClean="0"/>
              <a:t>pramaan</a:t>
            </a:r>
            <a:r>
              <a:rPr lang="en-US" dirty="0" smtClean="0"/>
              <a:t> gateway. </a:t>
            </a:r>
          </a:p>
          <a:p>
            <a:pPr>
              <a:buFont typeface="Arial" charset="0"/>
              <a:buNone/>
            </a:pPr>
            <a:r>
              <a:rPr lang="en-US" dirty="0" smtClean="0"/>
              <a:t>5)      Website/Mobile Authentication </a:t>
            </a:r>
          </a:p>
          <a:p>
            <a:pPr>
              <a:buFont typeface="Arial" charset="0"/>
              <a:buNone/>
            </a:pPr>
            <a:r>
              <a:rPr lang="en-US" dirty="0" smtClean="0"/>
              <a:t>6)      e-</a:t>
            </a:r>
            <a:r>
              <a:rPr lang="en-US" dirty="0" err="1" smtClean="0"/>
              <a:t>pramaan</a:t>
            </a:r>
            <a:r>
              <a:rPr lang="en-US" dirty="0" smtClean="0"/>
              <a:t> Implementation approach </a:t>
            </a:r>
          </a:p>
          <a:p>
            <a:pPr>
              <a:buFont typeface="Arial" charset="0"/>
              <a:buNone/>
            </a:pPr>
            <a:r>
              <a:rPr lang="en-US" dirty="0" smtClean="0"/>
              <a:t>7)      I Doc repository </a:t>
            </a:r>
          </a:p>
          <a:p>
            <a:pPr>
              <a:buFont typeface="Arial" charset="0"/>
              <a:buNone/>
            </a:pPr>
            <a:r>
              <a:rPr lang="en-US" dirty="0" smtClean="0"/>
              <a:t>8)      Roles and Responsibilities of stakeholders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Way Forward and Expectations from </a:t>
            </a:r>
            <a:r>
              <a:rPr lang="en-US" b="1" dirty="0" err="1" smtClean="0"/>
              <a:t>DeitY</a:t>
            </a:r>
            <a:endParaRPr lang="en-US" b="1" dirty="0" smtClean="0"/>
          </a:p>
        </p:txBody>
      </p:sp>
      <p:sp>
        <p:nvSpPr>
          <p:cNvPr id="53250" name="Rectangle 3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7838256" cy="4349080"/>
          </a:xfrm>
        </p:spPr>
        <p:txBody>
          <a:bodyPr/>
          <a:lstStyle/>
          <a:p>
            <a:r>
              <a:rPr lang="en-US" dirty="0" smtClean="0"/>
              <a:t>Level wise agenda preparation </a:t>
            </a:r>
          </a:p>
          <a:p>
            <a:r>
              <a:rPr lang="en-US" dirty="0" smtClean="0"/>
              <a:t>Vetting of Contents </a:t>
            </a:r>
          </a:p>
          <a:p>
            <a:r>
              <a:rPr lang="en-US" dirty="0" smtClean="0"/>
              <a:t>Support in terms of Speakers and Trainers</a:t>
            </a:r>
          </a:p>
          <a:p>
            <a:r>
              <a:rPr lang="en-US" dirty="0" smtClean="0"/>
              <a:t>Guidance time to time for implementation of Pilot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Objective and Requirements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37890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428736"/>
            <a:ext cx="8497148" cy="5182408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Font typeface="Arial" charset="0"/>
              <a:buChar char="•"/>
            </a:pPr>
            <a:r>
              <a:rPr lang="en-US" sz="2400" dirty="0" smtClean="0"/>
              <a:t>Capacity building in Information Technology (IT) for </a:t>
            </a:r>
            <a:r>
              <a:rPr lang="en-US" sz="2400" dirty="0" smtClean="0"/>
              <a:t>different </a:t>
            </a:r>
            <a:r>
              <a:rPr lang="en-US" sz="2400" dirty="0" smtClean="0"/>
              <a:t>levels of stakeholders </a:t>
            </a:r>
            <a:endParaRPr lang="en-US" sz="2400" dirty="0" smtClean="0"/>
          </a:p>
          <a:p>
            <a:pPr lvl="1">
              <a:spcBef>
                <a:spcPts val="1200"/>
              </a:spcBef>
              <a:buFont typeface="Arial" charset="0"/>
              <a:buChar char="•"/>
            </a:pPr>
            <a:r>
              <a:rPr lang="en-US" sz="2100" dirty="0" smtClean="0"/>
              <a:t>Sensitization</a:t>
            </a:r>
          </a:p>
          <a:p>
            <a:pPr lvl="1">
              <a:spcBef>
                <a:spcPts val="1200"/>
              </a:spcBef>
              <a:buFont typeface="Arial" charset="0"/>
              <a:buChar char="•"/>
            </a:pPr>
            <a:r>
              <a:rPr lang="en-US" sz="2100" dirty="0" smtClean="0"/>
              <a:t>Technical knowledge</a:t>
            </a:r>
          </a:p>
          <a:p>
            <a:pPr lvl="1">
              <a:spcBef>
                <a:spcPts val="1200"/>
              </a:spcBef>
              <a:buFont typeface="Arial" charset="0"/>
              <a:buChar char="•"/>
            </a:pPr>
            <a:r>
              <a:rPr lang="en-US" sz="2100" dirty="0" smtClean="0"/>
              <a:t>Hands-on skills in core technology areas</a:t>
            </a:r>
            <a:endParaRPr lang="en-US" sz="2100" dirty="0" smtClean="0"/>
          </a:p>
          <a:p>
            <a:pPr>
              <a:spcBef>
                <a:spcPts val="1800"/>
              </a:spcBef>
              <a:buFont typeface="Arial" charset="0"/>
              <a:buChar char="•"/>
            </a:pPr>
            <a:r>
              <a:rPr lang="en-US" sz="2400" dirty="0" smtClean="0"/>
              <a:t>Project involves</a:t>
            </a:r>
          </a:p>
          <a:p>
            <a:pPr lvl="1">
              <a:spcBef>
                <a:spcPts val="1200"/>
              </a:spcBef>
              <a:buFont typeface="Arial" charset="0"/>
              <a:buChar char="•"/>
            </a:pPr>
            <a:r>
              <a:rPr lang="en-US" sz="2100" dirty="0" smtClean="0"/>
              <a:t>Content development</a:t>
            </a:r>
          </a:p>
          <a:p>
            <a:pPr lvl="1">
              <a:spcBef>
                <a:spcPts val="1200"/>
              </a:spcBef>
              <a:buFont typeface="Arial" charset="0"/>
              <a:buChar char="•"/>
            </a:pPr>
            <a:r>
              <a:rPr lang="en-US" sz="2100" dirty="0" smtClean="0"/>
              <a:t>Conducting 6 training </a:t>
            </a:r>
            <a:r>
              <a:rPr lang="en-US" sz="2100" dirty="0" smtClean="0"/>
              <a:t>batches</a:t>
            </a:r>
          </a:p>
          <a:p>
            <a:pPr lvl="1">
              <a:spcBef>
                <a:spcPts val="1200"/>
              </a:spcBef>
              <a:buFont typeface="Arial" charset="0"/>
              <a:buChar char="•"/>
            </a:pPr>
            <a:r>
              <a:rPr lang="en-US" sz="2100" dirty="0" smtClean="0"/>
              <a:t>Assess </a:t>
            </a:r>
            <a:r>
              <a:rPr lang="en-US" sz="2100" dirty="0" smtClean="0"/>
              <a:t>and take the feedback from </a:t>
            </a:r>
            <a:r>
              <a:rPr lang="en-US" sz="2100" dirty="0" smtClean="0"/>
              <a:t>participants </a:t>
            </a:r>
            <a:r>
              <a:rPr lang="en-US" sz="2100" dirty="0" smtClean="0"/>
              <a:t>of pilot batches for the national roll-out </a:t>
            </a:r>
            <a:r>
              <a:rPr lang="en-US" sz="2100" dirty="0" smtClean="0"/>
              <a:t>plan</a:t>
            </a:r>
            <a:endParaRPr lang="en-U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09600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</a:rPr>
              <a:t>Programme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and Implementation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38914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435280" cy="54864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buFont typeface="Arial" charset="0"/>
              <a:buChar char="•"/>
            </a:pPr>
            <a:r>
              <a:rPr lang="en-US" dirty="0" smtClean="0"/>
              <a:t>Levels </a:t>
            </a:r>
            <a:r>
              <a:rPr lang="en-US" dirty="0" smtClean="0"/>
              <a:t>of training </a:t>
            </a:r>
            <a:r>
              <a:rPr lang="en-US" dirty="0" smtClean="0"/>
              <a:t>proposed </a:t>
            </a:r>
            <a:endParaRPr lang="en-US" dirty="0" smtClean="0"/>
          </a:p>
          <a:p>
            <a:pPr lvl="1">
              <a:lnSpc>
                <a:spcPct val="114000"/>
              </a:lnSpc>
              <a:spcBef>
                <a:spcPts val="1200"/>
              </a:spcBef>
            </a:pPr>
            <a:r>
              <a:rPr lang="en-US" b="1" dirty="0" smtClean="0"/>
              <a:t>Level 1 </a:t>
            </a:r>
            <a:r>
              <a:rPr lang="en-US" dirty="0" smtClean="0"/>
              <a:t>– </a:t>
            </a:r>
            <a:r>
              <a:rPr lang="en-US" dirty="0" smtClean="0"/>
              <a:t>“Leaders </a:t>
            </a:r>
            <a:r>
              <a:rPr lang="en-US" dirty="0" smtClean="0"/>
              <a:t>Programme</a:t>
            </a:r>
            <a:r>
              <a:rPr lang="en-US" dirty="0" smtClean="0"/>
              <a:t>”                - </a:t>
            </a:r>
            <a:r>
              <a:rPr lang="en-US" dirty="0" smtClean="0"/>
              <a:t>2 days</a:t>
            </a:r>
          </a:p>
          <a:p>
            <a:pPr lvl="1">
              <a:lnSpc>
                <a:spcPct val="114000"/>
              </a:lnSpc>
              <a:spcBef>
                <a:spcPts val="1200"/>
              </a:spcBef>
            </a:pPr>
            <a:r>
              <a:rPr lang="en-US" b="1" dirty="0" smtClean="0"/>
              <a:t>Level 2</a:t>
            </a:r>
            <a:r>
              <a:rPr lang="en-US" dirty="0" smtClean="0"/>
              <a:t> – “ </a:t>
            </a:r>
            <a:r>
              <a:rPr lang="en-US" dirty="0" smtClean="0"/>
              <a:t>Champions </a:t>
            </a:r>
            <a:r>
              <a:rPr lang="en-US" dirty="0" smtClean="0"/>
              <a:t>Programme”          - 3 / 4 days</a:t>
            </a:r>
          </a:p>
          <a:p>
            <a:pPr lvl="1">
              <a:lnSpc>
                <a:spcPct val="114000"/>
              </a:lnSpc>
              <a:spcBef>
                <a:spcPts val="1200"/>
              </a:spcBef>
            </a:pPr>
            <a:r>
              <a:rPr lang="en-US" b="1" dirty="0" smtClean="0"/>
              <a:t>Level 3</a:t>
            </a:r>
            <a:r>
              <a:rPr lang="en-US" dirty="0" smtClean="0"/>
              <a:t> – </a:t>
            </a:r>
            <a:r>
              <a:rPr lang="en-US" dirty="0" smtClean="0"/>
              <a:t>“Specialist </a:t>
            </a:r>
            <a:r>
              <a:rPr lang="en-US" dirty="0" smtClean="0"/>
              <a:t>Programme”               - 5 days</a:t>
            </a:r>
          </a:p>
          <a:p>
            <a:pPr>
              <a:spcBef>
                <a:spcPts val="1200"/>
              </a:spcBef>
              <a:buFont typeface="Arial" charset="0"/>
              <a:buChar char="•"/>
            </a:pPr>
            <a:r>
              <a:rPr lang="en-US" smtClean="0"/>
              <a:t>Participants at each </a:t>
            </a:r>
            <a:r>
              <a:rPr lang="en-US" dirty="0" smtClean="0"/>
              <a:t>level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dirty="0" smtClean="0"/>
              <a:t>Level 1 </a:t>
            </a:r>
            <a:r>
              <a:rPr lang="en-US" dirty="0" smtClean="0"/>
              <a:t>-State </a:t>
            </a:r>
            <a:r>
              <a:rPr lang="en-US" dirty="0" smtClean="0"/>
              <a:t>IT Secretaries, Additional Secretaries, Joint Secretaries, Central and Mission Teams, Nodal officers Line Ministries, SDA.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dirty="0" smtClean="0"/>
              <a:t>level 2 </a:t>
            </a:r>
            <a:r>
              <a:rPr lang="en-US" dirty="0" smtClean="0"/>
              <a:t>–NIC officers, SDA, Composite </a:t>
            </a:r>
            <a:r>
              <a:rPr lang="en-US" dirty="0" smtClean="0"/>
              <a:t>Team, </a:t>
            </a:r>
            <a:r>
              <a:rPr lang="en-US" dirty="0" smtClean="0"/>
              <a:t>SeMT,  Technical </a:t>
            </a:r>
            <a:r>
              <a:rPr lang="en-US" dirty="0" smtClean="0"/>
              <a:t>personnel in Mission </a:t>
            </a:r>
            <a:r>
              <a:rPr lang="en-US" dirty="0" smtClean="0"/>
              <a:t>Teams</a:t>
            </a:r>
            <a:endParaRPr lang="en-US" dirty="0" smtClean="0"/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dirty="0" smtClean="0"/>
              <a:t>Level 3 </a:t>
            </a:r>
            <a:r>
              <a:rPr lang="en-US" dirty="0" smtClean="0"/>
              <a:t>- </a:t>
            </a:r>
            <a:r>
              <a:rPr lang="en-US" dirty="0" smtClean="0"/>
              <a:t>Technical Officers/personnel requiring in depth training in specific </a:t>
            </a:r>
            <a:r>
              <a:rPr lang="en-US" dirty="0" smtClean="0"/>
              <a:t>areas</a:t>
            </a:r>
            <a:endParaRPr lang="en-US" dirty="0" smtClean="0"/>
          </a:p>
          <a:p>
            <a:pPr lvl="1">
              <a:spcBef>
                <a:spcPts val="1200"/>
              </a:spcBef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72400" cy="706090"/>
          </a:xfrm>
        </p:spPr>
        <p:txBody>
          <a:bodyPr>
            <a:normAutofit/>
          </a:bodyPr>
          <a:lstStyle/>
          <a:p>
            <a:r>
              <a:rPr lang="en-US" b="1" dirty="0" smtClean="0"/>
              <a:t>Content Design and Delivery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3993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5051648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n-US" dirty="0" smtClean="0"/>
              <a:t>Content designing shall require One month durations for all levels.</a:t>
            </a:r>
          </a:p>
          <a:p>
            <a:pPr lvl="1"/>
            <a:r>
              <a:rPr lang="en-US" dirty="0" smtClean="0"/>
              <a:t>C-DAC, </a:t>
            </a:r>
            <a:r>
              <a:rPr lang="en-US" dirty="0" err="1" smtClean="0"/>
              <a:t>DeitY</a:t>
            </a:r>
            <a:r>
              <a:rPr lang="en-US" dirty="0" smtClean="0"/>
              <a:t> and Industry experts shall design the contents considering e-Governance domain</a:t>
            </a:r>
          </a:p>
          <a:p>
            <a:pPr lvl="1"/>
            <a:r>
              <a:rPr lang="en-US" dirty="0" smtClean="0"/>
              <a:t>Assignments, Case studies, tutorials, presentations, Study materials shall be drafted and </a:t>
            </a:r>
            <a:r>
              <a:rPr lang="en-US" dirty="0" err="1" smtClean="0"/>
              <a:t>finalised</a:t>
            </a: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Delivery of the training shall be in the form of </a:t>
            </a:r>
          </a:p>
          <a:p>
            <a:pPr lvl="2">
              <a:lnSpc>
                <a:spcPct val="114000"/>
              </a:lnSpc>
              <a:buFont typeface="Wingdings" pitchFamily="2" charset="2"/>
              <a:buChar char="§"/>
            </a:pPr>
            <a:r>
              <a:rPr lang="en-US" dirty="0" smtClean="0"/>
              <a:t> </a:t>
            </a:r>
            <a:r>
              <a:rPr lang="en-US" sz="2000" dirty="0" smtClean="0"/>
              <a:t>Expert lecture Sessions</a:t>
            </a:r>
          </a:p>
          <a:p>
            <a:pPr lvl="2">
              <a:lnSpc>
                <a:spcPct val="114000"/>
              </a:lnSpc>
              <a:buFont typeface="Wingdings" pitchFamily="2" charset="2"/>
              <a:buChar char="§"/>
            </a:pPr>
            <a:r>
              <a:rPr lang="en-US" sz="2000" dirty="0" smtClean="0"/>
              <a:t> hands on Practical Sessions</a:t>
            </a:r>
          </a:p>
          <a:p>
            <a:pPr lvl="2">
              <a:lnSpc>
                <a:spcPct val="114000"/>
              </a:lnSpc>
              <a:buFont typeface="Wingdings" pitchFamily="2" charset="2"/>
              <a:buChar char="§"/>
            </a:pPr>
            <a:r>
              <a:rPr lang="en-US" sz="2000" dirty="0" smtClean="0"/>
              <a:t>Case Study Discussions</a:t>
            </a:r>
          </a:p>
          <a:p>
            <a:pPr lvl="2">
              <a:lnSpc>
                <a:spcPct val="114000"/>
              </a:lnSpc>
              <a:buFont typeface="Wingdings" pitchFamily="2" charset="2"/>
              <a:buChar char="§"/>
            </a:pPr>
            <a:r>
              <a:rPr lang="en-US" sz="2000" dirty="0" smtClean="0"/>
              <a:t>Tour of Data </a:t>
            </a:r>
            <a:r>
              <a:rPr lang="en-US" sz="2000" dirty="0" err="1" smtClean="0"/>
              <a:t>Centres</a:t>
            </a:r>
            <a:r>
              <a:rPr lang="en-US" sz="2000" dirty="0" smtClean="0"/>
              <a:t> </a:t>
            </a:r>
          </a:p>
          <a:p>
            <a:pPr lvl="2">
              <a:lnSpc>
                <a:spcPct val="114000"/>
              </a:lnSpc>
              <a:buFont typeface="Wingdings" pitchFamily="2" charset="2"/>
              <a:buChar char="§"/>
            </a:pPr>
            <a:r>
              <a:rPr lang="en-US" sz="2000" dirty="0" smtClean="0"/>
              <a:t>Visit to Super Computing Facilities</a:t>
            </a:r>
          </a:p>
          <a:p>
            <a:pPr lvl="1">
              <a:lnSpc>
                <a:spcPct val="114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r>
              <a:rPr lang="en-US" b="1" dirty="0" smtClean="0"/>
              <a:t>Nominations and Selections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40962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Font typeface="Arial" charset="0"/>
              <a:buChar char="•"/>
            </a:pPr>
            <a:r>
              <a:rPr lang="en-US" dirty="0" err="1" smtClean="0"/>
              <a:t>Programme</a:t>
            </a:r>
            <a:r>
              <a:rPr lang="en-US" dirty="0" smtClean="0"/>
              <a:t> Details, Training calendar for IT training in each levels shall be provided on the C-DAC, Deity </a:t>
            </a:r>
            <a:r>
              <a:rPr lang="en-US" dirty="0" err="1" smtClean="0"/>
              <a:t>NeGP</a:t>
            </a:r>
            <a:r>
              <a:rPr lang="en-US" dirty="0" smtClean="0"/>
              <a:t> as well as other Government Portals with online nomination form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Information brochure on training </a:t>
            </a:r>
            <a:r>
              <a:rPr lang="en-US" dirty="0" err="1" smtClean="0"/>
              <a:t>programme</a:t>
            </a:r>
            <a:r>
              <a:rPr lang="en-US" dirty="0" smtClean="0"/>
              <a:t> details shall be distributed to Central and State Government Department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The nomination shall be based on First Cum First serve basis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Selection of participants based on the factors</a:t>
            </a:r>
          </a:p>
          <a:p>
            <a:pPr lvl="1"/>
            <a:r>
              <a:rPr lang="en-US" dirty="0" smtClean="0"/>
              <a:t>Tenure</a:t>
            </a:r>
          </a:p>
          <a:p>
            <a:pPr lvl="1"/>
            <a:r>
              <a:rPr lang="en-US" dirty="0" smtClean="0"/>
              <a:t>Roles and Designations</a:t>
            </a:r>
          </a:p>
          <a:p>
            <a:pPr lvl="1"/>
            <a:r>
              <a:rPr lang="en-US" dirty="0" smtClean="0"/>
              <a:t>Experience in terms of Project Handled</a:t>
            </a:r>
          </a:p>
          <a:p>
            <a:pPr>
              <a:buFont typeface="Arial" charset="0"/>
              <a:buChar char="•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r>
              <a:rPr lang="en-US" dirty="0" smtClean="0"/>
              <a:t>Execution Methodology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41986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4000"/>
              </a:lnSpc>
              <a:buFont typeface="Arial" charset="0"/>
              <a:buChar char="•"/>
            </a:pPr>
            <a:r>
              <a:rPr lang="en-US" b="1" dirty="0" smtClean="0"/>
              <a:t>Infrastructure </a:t>
            </a:r>
            <a:r>
              <a:rPr lang="en-US" dirty="0" smtClean="0"/>
              <a:t>- the training infrastructure shall comprise of the Classroom and lab setup with PC to accommodate 25 participants</a:t>
            </a:r>
          </a:p>
          <a:p>
            <a:pPr>
              <a:lnSpc>
                <a:spcPct val="114000"/>
              </a:lnSpc>
              <a:buFont typeface="Arial" charset="0"/>
              <a:buChar char="•"/>
            </a:pPr>
            <a:r>
              <a:rPr lang="en-US" b="1" dirty="0" smtClean="0"/>
              <a:t>Speakers and faculty </a:t>
            </a:r>
            <a:r>
              <a:rPr lang="en-US" dirty="0" smtClean="0"/>
              <a:t>- Domain Experts especially in IT and Governance shall be associated for imparting the training will seek guidance from </a:t>
            </a:r>
            <a:r>
              <a:rPr lang="en-US" dirty="0" err="1" smtClean="0"/>
              <a:t>DeitY</a:t>
            </a:r>
            <a:r>
              <a:rPr lang="en-US" dirty="0" smtClean="0"/>
              <a:t> as and when required</a:t>
            </a:r>
          </a:p>
          <a:p>
            <a:pPr>
              <a:lnSpc>
                <a:spcPct val="114000"/>
              </a:lnSpc>
              <a:buFont typeface="Arial" charset="0"/>
              <a:buChar char="•"/>
            </a:pPr>
            <a:r>
              <a:rPr lang="en-US" b="1" dirty="0" smtClean="0"/>
              <a:t>Project Management – </a:t>
            </a:r>
            <a:r>
              <a:rPr lang="en-US" dirty="0" smtClean="0"/>
              <a:t>The project management team will comprise of Programme Coordinator, Team Coordinators, project Coordinators and Course Coordinators</a:t>
            </a:r>
          </a:p>
          <a:p>
            <a:pPr>
              <a:lnSpc>
                <a:spcPct val="114000"/>
              </a:lnSpc>
              <a:buFont typeface="Arial" charset="0"/>
              <a:buChar char="•"/>
            </a:pPr>
            <a:r>
              <a:rPr lang="en-US" b="1" dirty="0" smtClean="0"/>
              <a:t>Training shall be conducted at Four </a:t>
            </a:r>
            <a:r>
              <a:rPr lang="en-US" b="1" dirty="0" err="1" smtClean="0"/>
              <a:t>centres</a:t>
            </a:r>
            <a:r>
              <a:rPr lang="en-US" b="1" dirty="0" smtClean="0"/>
              <a:t> covering North South East and west zones</a:t>
            </a:r>
          </a:p>
          <a:p>
            <a:pPr>
              <a:lnSpc>
                <a:spcPct val="114000"/>
              </a:lnSpc>
              <a:buFont typeface="Arial" charset="0"/>
              <a:buChar char="•"/>
            </a:pPr>
            <a:r>
              <a:rPr lang="en-US" b="1" dirty="0" smtClean="0"/>
              <a:t>Deliverables – Training of 150 participants in 3 levels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r>
              <a:rPr lang="en-US" b="1" dirty="0" smtClean="0"/>
              <a:t>Pilot Batches Time Line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1482725"/>
          <a:ext cx="8229601" cy="41564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1894840"/>
                <a:gridCol w="162560"/>
                <a:gridCol w="1143000"/>
                <a:gridCol w="914400"/>
                <a:gridCol w="1828801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/>
                        <a:t>Activities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/>
                        <a:t>Duration</a:t>
                      </a:r>
                      <a:endParaRPr lang="en-US" sz="1800" b="1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/>
                        <a:t>Month 1</a:t>
                      </a:r>
                      <a:endParaRPr lang="en-US" sz="1800" b="1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 b="1" dirty="0"/>
                        <a:t>Month 2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Receipt of IT Training supply order</a:t>
                      </a: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/>
                        <a:t>D0</a:t>
                      </a: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Course Contents Development</a:t>
                      </a: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/>
                        <a:t>D1= D0 + 30 days</a:t>
                      </a: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/>
                        <a:t>Receive the Nomination </a:t>
                      </a: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/>
                        <a:t>D2 = D0 + 10 days</a:t>
                      </a: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/>
                        <a:t>Training of Level 1 two batches</a:t>
                      </a: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/>
                        <a:t>D3 = D2 + 4 days</a:t>
                      </a: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/>
                        <a:t>Training of Level 2 two batches</a:t>
                      </a: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/>
                        <a:t>D4 = D3 + 6 days</a:t>
                      </a: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/>
                        <a:t>Training of Level 3 two batches</a:t>
                      </a: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800"/>
                        <a:t>D5 = D4 + 10 days</a:t>
                      </a: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endParaRPr lang="en-US" sz="1800" dirty="0">
                        <a:solidFill>
                          <a:srgbClr val="000000"/>
                        </a:solidFill>
                        <a:latin typeface="Perpetua"/>
                        <a:ea typeface="Perpetua"/>
                        <a:cs typeface="Perpetua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Title 1"/>
          <p:cNvSpPr>
            <a:spLocks/>
          </p:cNvSpPr>
          <p:nvPr/>
        </p:nvSpPr>
        <p:spPr bwMode="auto">
          <a:xfrm>
            <a:off x="609600" y="4572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3600" dirty="0" smtClean="0">
                <a:latin typeface="Calibri" pitchFamily="34" charset="0"/>
              </a:rPr>
              <a:t>Training </a:t>
            </a:r>
            <a:r>
              <a:rPr lang="en-US" sz="3600" dirty="0">
                <a:latin typeface="Calibri" pitchFamily="34" charset="0"/>
              </a:rPr>
              <a:t>Syllabus </a:t>
            </a:r>
          </a:p>
        </p:txBody>
      </p:sp>
      <p:sp>
        <p:nvSpPr>
          <p:cNvPr id="62469" name="Content Placeholder 2"/>
          <p:cNvSpPr>
            <a:spLocks/>
          </p:cNvSpPr>
          <p:nvPr/>
        </p:nvSpPr>
        <p:spPr bwMode="auto">
          <a:xfrm>
            <a:off x="609600" y="1143000"/>
            <a:ext cx="8229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Training </a:t>
            </a:r>
            <a:r>
              <a:rPr lang="en-US" sz="2400" b="0" dirty="0" err="1">
                <a:latin typeface="Calibri" pitchFamily="34" charset="0"/>
              </a:rPr>
              <a:t>programme</a:t>
            </a:r>
            <a:r>
              <a:rPr lang="en-US" sz="2400" b="0" dirty="0">
                <a:latin typeface="Calibri" pitchFamily="34" charset="0"/>
              </a:rPr>
              <a:t> Proposed be imparted on following </a:t>
            </a:r>
            <a:r>
              <a:rPr lang="en-US" sz="2400" b="0" dirty="0" smtClean="0">
                <a:latin typeface="Calibri" pitchFamily="34" charset="0"/>
              </a:rPr>
              <a:t>identified topics:</a:t>
            </a:r>
            <a:endParaRPr lang="en-US" sz="2400" b="0" dirty="0">
              <a:latin typeface="Calibri" pitchFamily="34" charset="0"/>
            </a:endParaRPr>
          </a:p>
          <a:p>
            <a:pPr marL="742950" lvl="1" indent="-285750" eaLnBrk="0" hangingPunct="0">
              <a:lnSpc>
                <a:spcPct val="125000"/>
              </a:lnSpc>
              <a:buFont typeface="Calibri" pitchFamily="34" charset="0"/>
              <a:buChar char="‐"/>
            </a:pPr>
            <a:r>
              <a:rPr lang="en-US" sz="2000" b="0" dirty="0">
                <a:latin typeface="Calibri" pitchFamily="34" charset="0"/>
              </a:rPr>
              <a:t>Overview of </a:t>
            </a:r>
            <a:r>
              <a:rPr lang="en-US" sz="2000" b="0" dirty="0" err="1" smtClean="0">
                <a:latin typeface="Calibri" pitchFamily="34" charset="0"/>
              </a:rPr>
              <a:t>NeGP</a:t>
            </a:r>
            <a:r>
              <a:rPr lang="en-US" sz="2000" b="0" dirty="0" smtClean="0">
                <a:latin typeface="Calibri" pitchFamily="34" charset="0"/>
              </a:rPr>
              <a:t> Infrastructure</a:t>
            </a:r>
            <a:r>
              <a:rPr lang="en-US" sz="2000" b="0" dirty="0">
                <a:latin typeface="Calibri" pitchFamily="34" charset="0"/>
              </a:rPr>
              <a:t>			</a:t>
            </a:r>
          </a:p>
          <a:p>
            <a:pPr marL="742950" lvl="1" indent="-285750" eaLnBrk="0" hangingPunct="0">
              <a:lnSpc>
                <a:spcPct val="125000"/>
              </a:lnSpc>
              <a:buFont typeface="Calibri" pitchFamily="34" charset="0"/>
              <a:buChar char="‐"/>
            </a:pPr>
            <a:r>
              <a:rPr lang="en-US" sz="2000" b="0" dirty="0">
                <a:latin typeface="Calibri" pitchFamily="34" charset="0"/>
              </a:rPr>
              <a:t>Model of On-boarding </a:t>
            </a:r>
          </a:p>
          <a:p>
            <a:pPr marL="742950" lvl="1" indent="-285750" eaLnBrk="0" hangingPunct="0">
              <a:lnSpc>
                <a:spcPct val="125000"/>
              </a:lnSpc>
              <a:buFont typeface="Calibri" pitchFamily="34" charset="0"/>
              <a:buChar char="‐"/>
            </a:pPr>
            <a:r>
              <a:rPr lang="en-US" sz="2000" b="0" dirty="0">
                <a:latin typeface="Calibri" pitchFamily="34" charset="0"/>
              </a:rPr>
              <a:t>Framework for Shared Services</a:t>
            </a:r>
          </a:p>
          <a:p>
            <a:pPr marL="742950" lvl="1" indent="-285750" eaLnBrk="0" hangingPunct="0">
              <a:lnSpc>
                <a:spcPct val="125000"/>
              </a:lnSpc>
              <a:buFont typeface="Calibri" pitchFamily="34" charset="0"/>
              <a:buChar char="‐"/>
            </a:pPr>
            <a:r>
              <a:rPr lang="en-US" sz="2000" b="0" dirty="0">
                <a:latin typeface="Calibri" pitchFamily="34" charset="0"/>
              </a:rPr>
              <a:t>Cloud Architecture and Replication Model</a:t>
            </a:r>
          </a:p>
          <a:p>
            <a:pPr marL="742950" lvl="1" indent="-285750" eaLnBrk="0" hangingPunct="0">
              <a:lnSpc>
                <a:spcPct val="125000"/>
              </a:lnSpc>
              <a:buFont typeface="Calibri" pitchFamily="34" charset="0"/>
              <a:buChar char="‐"/>
            </a:pPr>
            <a:r>
              <a:rPr lang="en-US" sz="2000" b="0" dirty="0">
                <a:latin typeface="Calibri" pitchFamily="34" charset="0"/>
              </a:rPr>
              <a:t>Standards –Policies and interoperability</a:t>
            </a:r>
          </a:p>
          <a:p>
            <a:pPr marL="742950" lvl="1" indent="-285750" eaLnBrk="0" hangingPunct="0">
              <a:lnSpc>
                <a:spcPct val="125000"/>
              </a:lnSpc>
              <a:buFont typeface="Calibri" pitchFamily="34" charset="0"/>
              <a:buChar char="‐"/>
            </a:pPr>
            <a:r>
              <a:rPr lang="en-US" sz="2000" b="0" dirty="0">
                <a:latin typeface="Calibri" pitchFamily="34" charset="0"/>
              </a:rPr>
              <a:t>Cyber Security</a:t>
            </a:r>
          </a:p>
          <a:p>
            <a:pPr marL="742950" lvl="1" indent="-285750" eaLnBrk="0" hangingPunct="0">
              <a:lnSpc>
                <a:spcPct val="125000"/>
              </a:lnSpc>
              <a:buFont typeface="Calibri" pitchFamily="34" charset="0"/>
              <a:buChar char="‐"/>
            </a:pPr>
            <a:r>
              <a:rPr lang="en-US" sz="2000" b="0" dirty="0">
                <a:latin typeface="Calibri" pitchFamily="34" charset="0"/>
              </a:rPr>
              <a:t>Mobiles for Delivery</a:t>
            </a:r>
          </a:p>
          <a:p>
            <a:pPr marL="742950" lvl="1" indent="-285750" eaLnBrk="0" hangingPunct="0">
              <a:lnSpc>
                <a:spcPct val="125000"/>
              </a:lnSpc>
              <a:buFont typeface="Calibri" pitchFamily="34" charset="0"/>
              <a:buChar char="‐"/>
            </a:pPr>
            <a:r>
              <a:rPr lang="en-US" sz="2000" b="0" dirty="0">
                <a:latin typeface="Calibri" pitchFamily="34" charset="0"/>
              </a:rPr>
              <a:t>e-Authentication</a:t>
            </a: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Font typeface="Calibri" pitchFamily="34" charset="0"/>
              <a:buChar char="‐"/>
            </a:pPr>
            <a:endParaRPr lang="en-US" sz="2000" b="0" dirty="0">
              <a:latin typeface="Calibri" pitchFamily="34" charset="0"/>
            </a:endParaRPr>
          </a:p>
          <a:p>
            <a:pPr marL="742950" lvl="1" indent="-285750" eaLnBrk="0" hangingPunct="0">
              <a:lnSpc>
                <a:spcPct val="150000"/>
              </a:lnSpc>
              <a:spcBef>
                <a:spcPct val="20000"/>
              </a:spcBef>
              <a:buFont typeface="Calibri" pitchFamily="34" charset="0"/>
              <a:buChar char="‐"/>
            </a:pPr>
            <a:endParaRPr lang="en-US" sz="2000" b="0" dirty="0">
              <a:latin typeface="Calibri" pitchFamily="34" charset="0"/>
            </a:endParaRPr>
          </a:p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Font typeface="Arial" charset="0"/>
              <a:buChar char="•"/>
            </a:pPr>
            <a:endParaRPr lang="en-US" sz="2400" b="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6096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Overview of Infrastructure as set up in State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 smtClean="0"/>
              <a:t>C-DAC Pune</a:t>
            </a:r>
            <a:endParaRPr lang="en-US" dirty="0"/>
          </a:p>
        </p:txBody>
      </p:sp>
      <p:sp>
        <p:nvSpPr>
          <p:cNvPr id="44034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8229600" cy="5072608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n-US" sz="2200" dirty="0" smtClean="0"/>
              <a:t>Overview of all the components SDC, SWAN, SSDG, NSDG, CSC, MSDG, NKN as set up in respective state Status, Issues &amp; Challenges </a:t>
            </a:r>
          </a:p>
          <a:p>
            <a:pPr>
              <a:buFont typeface="Arial" charset="0"/>
              <a:buChar char="•"/>
            </a:pPr>
            <a:r>
              <a:rPr lang="en-US" sz="2200" dirty="0" smtClean="0"/>
              <a:t>Operations, Monitoring and Management of Infrastructure Components</a:t>
            </a:r>
          </a:p>
          <a:p>
            <a:pPr>
              <a:buFont typeface="Arial" charset="0"/>
              <a:buChar char="•"/>
            </a:pPr>
            <a:r>
              <a:rPr lang="en-US" sz="2200" dirty="0" smtClean="0"/>
              <a:t>Contract management – with vendors and with departments </a:t>
            </a:r>
          </a:p>
          <a:p>
            <a:pPr>
              <a:buFont typeface="Arial" charset="0"/>
              <a:buChar char="•"/>
            </a:pPr>
            <a:r>
              <a:rPr lang="en-US" sz="2200" dirty="0" smtClean="0"/>
              <a:t>Sustainability </a:t>
            </a:r>
          </a:p>
          <a:p>
            <a:pPr>
              <a:buFont typeface="Arial" charset="0"/>
              <a:buChar char="•"/>
            </a:pPr>
            <a:r>
              <a:rPr lang="en-US" sz="2200" dirty="0" smtClean="0"/>
              <a:t>New business models </a:t>
            </a:r>
          </a:p>
          <a:p>
            <a:pPr>
              <a:buFont typeface="Arial" charset="0"/>
              <a:buChar char="•"/>
            </a:pPr>
            <a:r>
              <a:rPr lang="en-US" sz="2200" dirty="0" smtClean="0"/>
              <a:t>Governance models </a:t>
            </a:r>
          </a:p>
          <a:p>
            <a:pPr>
              <a:buFont typeface="Arial" charset="0"/>
              <a:buChar char="•"/>
            </a:pPr>
            <a:r>
              <a:rPr lang="en-US" sz="2200" dirty="0" smtClean="0"/>
              <a:t>Unified infrastructure </a:t>
            </a:r>
          </a:p>
          <a:p>
            <a:pPr>
              <a:buFont typeface="Arial" charset="0"/>
              <a:buChar char="•"/>
            </a:pPr>
            <a:r>
              <a:rPr lang="en-US" sz="2200" dirty="0" smtClean="0"/>
              <a:t>Future roadmap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272</TotalTime>
  <Words>823</Words>
  <Application>Microsoft Office PowerPoint</Application>
  <PresentationFormat>On-screen Show (4:3)</PresentationFormat>
  <Paragraphs>151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Origin</vt:lpstr>
      <vt:lpstr>IT Training (Pilot Batch)</vt:lpstr>
      <vt:lpstr>Objective and Requirements</vt:lpstr>
      <vt:lpstr>Programme and Implementation</vt:lpstr>
      <vt:lpstr>Content Design and Delivery</vt:lpstr>
      <vt:lpstr>Nominations and Selections</vt:lpstr>
      <vt:lpstr>Execution Methodology</vt:lpstr>
      <vt:lpstr>Pilot Batches Time Line</vt:lpstr>
      <vt:lpstr>Slide 8</vt:lpstr>
      <vt:lpstr>Overview of Infrastructure as set up in State</vt:lpstr>
      <vt:lpstr>Model of on-boarding of Departments</vt:lpstr>
      <vt:lpstr>Framework for Shared Services</vt:lpstr>
      <vt:lpstr>      Cloud Architecture  and Replication Model  and Cloud based services offered to Departments</vt:lpstr>
      <vt:lpstr>Cloud Architecture  and Replication Model  and Cloud based services offered to Departments</vt:lpstr>
      <vt:lpstr>Standards- Policies and Interoperability</vt:lpstr>
      <vt:lpstr>Cyber Security</vt:lpstr>
      <vt:lpstr>Leveraging Mobiles for delivery of Public services</vt:lpstr>
      <vt:lpstr>e-Authentication</vt:lpstr>
      <vt:lpstr>Way Forward and Expectations from DeitY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Training (Pilot Batch)</dc:title>
  <dc:creator>Vashima</dc:creator>
  <cp:lastModifiedBy>deepas</cp:lastModifiedBy>
  <cp:revision>4</cp:revision>
  <dcterms:created xsi:type="dcterms:W3CDTF">2014-01-08T02:20:31Z</dcterms:created>
  <dcterms:modified xsi:type="dcterms:W3CDTF">2014-03-14T10:18:54Z</dcterms:modified>
</cp:coreProperties>
</file>